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56" y="-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Greetings all,</a:t>
            </a:r>
          </a:p>
          <a:p>
            <a:r>
              <a:t>Im Ahood and Today im gonna present to u our project named BIOMEDICAL RESEARCH IN SPACE at MOLECULAR BIOMEDICINE DEPARTMENT </a:t>
            </a:r>
          </a:p>
          <a:p>
            <a:r>
              <a:t>ME, REMAS AND TULIN going to play role as scientist, technician and astronaut in this journey I hope u enjoy our talk.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SzPct val="100000"/>
              <a:buFont typeface="Arial"/>
              <a:buChar char="•"/>
            </a:pPr>
            <a:r>
              <a:t>Regulation of inflammatory signaling in human cell maintained by different pathways. </a:t>
            </a:r>
            <a:r>
              <a: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mitogen-activated protein kinases (MAPKs) is one of the cascades that have been activated when the cell is affected by stress stimuli as LPS.</a:t>
            </a:r>
          </a:p>
          <a:p>
            <a:pPr marL="342900" indent="-342900">
              <a:buSzPct val="100000"/>
              <a:buFont typeface="Arial"/>
              <a:buChar char="•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LPS or lipo-poly-saccharides is mimicking the bacterial infection in the cells.</a:t>
            </a:r>
          </a:p>
          <a:p>
            <a:pPr marL="342900" indent="-342900">
              <a:buSzPct val="100000"/>
              <a:buFont typeface="Arial"/>
              <a:buChar char="•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Thus, this pathway is target for many inflammatory disorders.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get ready for space experiments there different and many optimization and validation test depend on the experiment design to be run in ISS.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our project we needed to run 3 validation tests 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my part of this project, I did the ….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the protocol to run this test is done through these steps: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pPr>
            <a:r>
              <a:t>Quantitative reverse transcription polymerase chain reaction is used to detect and quantify RNA. </a:t>
            </a:r>
          </a:p>
          <a:p>
            <a:pPr>
              <a:defRPr>
                <a:solidFill>
                  <a:srgbClr val="040C28"/>
                </a:solidFill>
                <a:latin typeface="Google Sans"/>
                <a:ea typeface="Google Sans"/>
                <a:cs typeface="Google Sans"/>
                <a:sym typeface="Google Sans"/>
              </a:defRPr>
            </a:pPr>
            <a:r>
              <a:t>Total RNA first transcribed into complementary DNA (cDNA).</a:t>
            </a:r>
            <a:r>
              <a:rPr>
                <a:solidFill>
                  <a:srgbClr val="202124"/>
                </a:solidFill>
              </a:rPr>
              <a:t> </a:t>
            </a:r>
            <a:r>
              <a:t>The cDNA is then used as the template for the quantitative PCR or real-time PCR reaction (qPCR) in thermocycler machine</a:t>
            </a:r>
            <a:r>
              <a:rPr>
                <a:solidFill>
                  <a:srgbClr val="202124"/>
                </a:solidFill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r>
              <a:t>اشرحي بطريقتك الجميلة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6" y="-393700"/>
            <a:ext cx="18135605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7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8" indent="-390768" algn="ctr">
              <a:spcBef>
                <a:spcPts val="0"/>
              </a:spcBef>
              <a:defRPr sz="3200" i="1"/>
            </a:lvl2pPr>
            <a:lvl3pPr marL="1660768" indent="-390768" algn="ctr">
              <a:spcBef>
                <a:spcPts val="0"/>
              </a:spcBef>
              <a:defRPr sz="3200" i="1"/>
            </a:lvl3pPr>
            <a:lvl4pPr marL="2295768" indent="-390768" algn="ctr">
              <a:spcBef>
                <a:spcPts val="0"/>
              </a:spcBef>
              <a:defRPr sz="3200" i="1"/>
            </a:lvl4pPr>
            <a:lvl5pPr marL="2930768" indent="-390768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761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396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31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666152" marR="0" indent="-586152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D01395F-709A-4E6F-BC70-18DDDA1154EF.png" descr="1D01395F-709A-4E6F-BC70-18DDDA1154E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5327" y="-126747"/>
            <a:ext cx="24834655" cy="13969495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3"/>
          <p:cNvSpPr txBox="1">
            <a:spLocks noGrp="1"/>
          </p:cNvSpPr>
          <p:nvPr>
            <p:ph type="ctrTitle"/>
          </p:nvPr>
        </p:nvSpPr>
        <p:spPr>
          <a:xfrm>
            <a:off x="2146744" y="2713889"/>
            <a:ext cx="20828003" cy="4648202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How to make BIOMEDICAL RESEARCH IN SPACE</a:t>
            </a:r>
          </a:p>
        </p:txBody>
      </p:sp>
      <p:sp>
        <p:nvSpPr>
          <p:cNvPr id="113" name="Text Placeholder 4"/>
          <p:cNvSpPr txBox="1"/>
          <p:nvPr/>
        </p:nvSpPr>
        <p:spPr>
          <a:xfrm>
            <a:off x="6606088" y="7961085"/>
            <a:ext cx="11909316" cy="158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Ahood Alnaim , grade 11</a:t>
            </a:r>
          </a:p>
        </p:txBody>
      </p:sp>
      <p:sp>
        <p:nvSpPr>
          <p:cNvPr id="115" name="Ibn alrshd international school- qurtubah"/>
          <p:cNvSpPr txBox="1"/>
          <p:nvPr/>
        </p:nvSpPr>
        <p:spPr>
          <a:xfrm>
            <a:off x="16521479" y="9888720"/>
            <a:ext cx="6531584" cy="2785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 Ibn alrshd international school- qurtubah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47606" y="571456"/>
            <a:ext cx="3286148" cy="25003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SA" sz="59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3316" y="-80615"/>
            <a:ext cx="24670632" cy="1387723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Protocol"/>
          <p:cNvSpPr txBox="1"/>
          <p:nvPr/>
        </p:nvSpPr>
        <p:spPr>
          <a:xfrm>
            <a:off x="10184723" y="847224"/>
            <a:ext cx="3361018" cy="100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b="1"/>
              <a:t>Protocol</a:t>
            </a:r>
            <a:r>
              <a:t> </a:t>
            </a:r>
          </a:p>
        </p:txBody>
      </p:sp>
      <p:sp>
        <p:nvSpPr>
          <p:cNvPr id="213" name="CELL CULTURE Split the cells"/>
          <p:cNvSpPr txBox="1"/>
          <p:nvPr/>
        </p:nvSpPr>
        <p:spPr>
          <a:xfrm>
            <a:off x="885554" y="2680459"/>
            <a:ext cx="5566972" cy="278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   CELL CULTURE Split the cells</a:t>
            </a:r>
          </a:p>
        </p:txBody>
      </p:sp>
      <p:sp>
        <p:nvSpPr>
          <p:cNvPr id="214" name="Seed cells leave O/N"/>
          <p:cNvSpPr txBox="1"/>
          <p:nvPr/>
        </p:nvSpPr>
        <p:spPr>
          <a:xfrm>
            <a:off x="7901606" y="3131309"/>
            <a:ext cx="5053385" cy="188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Seed cells leave O/N    </a:t>
            </a:r>
          </a:p>
        </p:txBody>
      </p:sp>
      <p:sp>
        <p:nvSpPr>
          <p:cNvPr id="215" name="Collect cells in to RNAlater vials and store in RT,4C,-20C,-80C"/>
          <p:cNvSpPr txBox="1"/>
          <p:nvPr/>
        </p:nvSpPr>
        <p:spPr>
          <a:xfrm>
            <a:off x="17164495" y="1007390"/>
            <a:ext cx="4588944" cy="4921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  </a:t>
            </a:r>
            <a:r>
              <a:rPr sz="5200"/>
              <a:t>Collect cells in to RNAlater vials and store in RT,4C,-20C,-80C</a:t>
            </a:r>
          </a:p>
        </p:txBody>
      </p:sp>
      <p:sp>
        <p:nvSpPr>
          <p:cNvPr id="216" name="Extract RNA for 1 day"/>
          <p:cNvSpPr txBox="1"/>
          <p:nvPr/>
        </p:nvSpPr>
        <p:spPr>
          <a:xfrm>
            <a:off x="809920" y="6421130"/>
            <a:ext cx="4508192" cy="188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Extract RNA for 1 day      </a:t>
            </a:r>
          </a:p>
        </p:txBody>
      </p:sp>
      <p:sp>
        <p:nvSpPr>
          <p:cNvPr id="217" name="Quantitate"/>
          <p:cNvSpPr txBox="1"/>
          <p:nvPr/>
        </p:nvSpPr>
        <p:spPr>
          <a:xfrm>
            <a:off x="6141932" y="6292444"/>
            <a:ext cx="4451003" cy="1884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     Quantitate</a:t>
            </a:r>
          </a:p>
        </p:txBody>
      </p:sp>
      <p:sp>
        <p:nvSpPr>
          <p:cNvPr id="218" name="Extract RNA for 5 days"/>
          <p:cNvSpPr txBox="1"/>
          <p:nvPr/>
        </p:nvSpPr>
        <p:spPr>
          <a:xfrm>
            <a:off x="11825873" y="6298281"/>
            <a:ext cx="3954428" cy="278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Extract RNA for 5 days</a:t>
            </a:r>
          </a:p>
        </p:txBody>
      </p:sp>
      <p:sp>
        <p:nvSpPr>
          <p:cNvPr id="219" name="Quantitate"/>
          <p:cNvSpPr txBox="1"/>
          <p:nvPr/>
        </p:nvSpPr>
        <p:spPr>
          <a:xfrm>
            <a:off x="16563087" y="7199981"/>
            <a:ext cx="5791760" cy="98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Quantitate</a:t>
            </a:r>
          </a:p>
        </p:txBody>
      </p:sp>
      <p:sp>
        <p:nvSpPr>
          <p:cNvPr id="220" name="Extract RNA for 8 days"/>
          <p:cNvSpPr txBox="1"/>
          <p:nvPr/>
        </p:nvSpPr>
        <p:spPr>
          <a:xfrm>
            <a:off x="3222474" y="10731930"/>
            <a:ext cx="7359332" cy="188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Extract RNA for 8 days     </a:t>
            </a:r>
          </a:p>
        </p:txBody>
      </p:sp>
      <p:sp>
        <p:nvSpPr>
          <p:cNvPr id="221" name="Quantitate and run ALL SAMPLE on gel"/>
          <p:cNvSpPr txBox="1"/>
          <p:nvPr/>
        </p:nvSpPr>
        <p:spPr>
          <a:xfrm>
            <a:off x="14145662" y="9761928"/>
            <a:ext cx="7104768" cy="278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     Quantitate and run ALL SAMPLE on gel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F434D71B-9B85-4295-9089-F6A3A9C2D5BE.png" descr="F434D71B-9B85-4295-9089-F6A3A9C2D5B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490" y="-117840"/>
            <a:ext cx="24802981" cy="13951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047.jpeg" descr="IMG_104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2274" y="4783800"/>
            <a:ext cx="11023338" cy="725192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hank you"/>
          <p:cNvSpPr txBox="1"/>
          <p:nvPr/>
        </p:nvSpPr>
        <p:spPr>
          <a:xfrm>
            <a:off x="8521895" y="685162"/>
            <a:ext cx="670558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Pictures when I saw the Saudi astronauts </a:t>
            </a:r>
          </a:p>
        </p:txBody>
      </p:sp>
      <p:pic>
        <p:nvPicPr>
          <p:cNvPr id="226" name="IMG_5145.jpeg" descr="IMG_514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00249" y="2555933"/>
            <a:ext cx="5522037" cy="9816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3316" y="-128473"/>
            <a:ext cx="24840795" cy="13972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2396.jpeg" descr="IMG_2396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27205" y="4745661"/>
            <a:ext cx="5394810" cy="7193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2645.jpeg" descr="IMG_2645.jpe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7645882" y="4320253"/>
            <a:ext cx="6032922" cy="804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2395.jpeg" descr="IMG_2395.jpe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481695" y="4944184"/>
            <a:ext cx="9590773" cy="719308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While doing the experiment"/>
          <p:cNvSpPr txBox="1"/>
          <p:nvPr/>
        </p:nvSpPr>
        <p:spPr>
          <a:xfrm>
            <a:off x="7185902" y="2358552"/>
            <a:ext cx="9482799" cy="98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While doing the experiment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صورة 2" descr="2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5554" b="5554"/>
          <a:stretch>
            <a:fillRect/>
          </a:stretch>
        </p:blipFill>
        <p:spPr>
          <a:xfrm>
            <a:off x="0" y="-1270000"/>
            <a:ext cx="24434800" cy="16323734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صورة 2" descr="1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5554" b="5554"/>
          <a:stretch>
            <a:fillRect/>
          </a:stretch>
        </p:blipFill>
        <p:spPr/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434D71B-9B85-4295-9089-F6A3A9C2D5BE.png" descr="F434D71B-9B85-4295-9089-F6A3A9C2D5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0"/>
            <a:ext cx="24542338" cy="13805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tress stimuli, LPS,Cytokines"/>
          <p:cNvSpPr txBox="1"/>
          <p:nvPr/>
        </p:nvSpPr>
        <p:spPr>
          <a:xfrm>
            <a:off x="563670" y="3581433"/>
            <a:ext cx="24542338" cy="4568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latin typeface="Calibri"/>
                <a:ea typeface="Calibri"/>
                <a:cs typeface="Calibri"/>
                <a:sym typeface="Calibri"/>
              </a:defRPr>
            </a:pPr>
            <a:r>
              <a:t>When astronauts go to space many things in their body may change and they will be in a risk of many diseases, that’s epwhy we make medical space research’s to protect their health.</a:t>
            </a:r>
          </a:p>
          <a:p>
            <a:pPr>
              <a:defRPr sz="6000">
                <a:latin typeface="Calibri"/>
                <a:ea typeface="Calibri"/>
                <a:cs typeface="Calibri"/>
                <a:sym typeface="Calibri"/>
              </a:defRPr>
            </a:pPr>
            <a:r>
              <a:t>To do these research’s in space we have to go through different tests to prepare experiments for space 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F434D71B-9B85-4295-9089-F6A3A9C2D5BE.png" descr="F434D71B-9B85-4295-9089-F6A3A9C2D5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1348" y="-51385"/>
            <a:ext cx="24566696" cy="13818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G_0986.jpeg" descr="IMG_0986.jpeg"/>
          <p:cNvPicPr>
            <a:picLocks noChangeAspect="1"/>
          </p:cNvPicPr>
          <p:nvPr/>
        </p:nvPicPr>
        <p:blipFill>
          <a:blip r:embed="rId4">
            <a:extLst/>
          </a:blip>
          <a:srcRect t="6194"/>
          <a:stretch>
            <a:fillRect/>
          </a:stretch>
        </p:blipFill>
        <p:spPr>
          <a:xfrm>
            <a:off x="428434" y="4081448"/>
            <a:ext cx="11430753" cy="8025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0985.jpeg" descr="IMG_098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52558" y="4547834"/>
            <a:ext cx="10631316" cy="709283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Getting ready for space"/>
          <p:cNvSpPr txBox="1"/>
          <p:nvPr/>
        </p:nvSpPr>
        <p:spPr>
          <a:xfrm>
            <a:off x="7685583" y="1902024"/>
            <a:ext cx="8389889" cy="958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Getting ready for space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F434D71B-9B85-4295-9089-F6A3A9C2D5BE.png" descr="F434D71B-9B85-4295-9089-F6A3A9C2D5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092" y="-95918"/>
            <a:ext cx="24725040" cy="1390783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reatment stability"/>
          <p:cNvSpPr txBox="1"/>
          <p:nvPr/>
        </p:nvSpPr>
        <p:spPr>
          <a:xfrm>
            <a:off x="8976127" y="1258835"/>
            <a:ext cx="609071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Validation tests</a:t>
            </a:r>
          </a:p>
        </p:txBody>
      </p:sp>
      <p:grpSp>
        <p:nvGrpSpPr>
          <p:cNvPr id="157" name="Diagram 1"/>
          <p:cNvGrpSpPr/>
          <p:nvPr/>
        </p:nvGrpSpPr>
        <p:grpSpPr>
          <a:xfrm>
            <a:off x="5048370" y="5897342"/>
            <a:ext cx="14616115" cy="5847757"/>
            <a:chOff x="0" y="0"/>
            <a:chExt cx="14616114" cy="5847756"/>
          </a:xfrm>
        </p:grpSpPr>
        <p:sp>
          <p:nvSpPr>
            <p:cNvPr id="133" name="Treatment Stability"/>
            <p:cNvSpPr txBox="1"/>
            <p:nvPr/>
          </p:nvSpPr>
          <p:spPr>
            <a:xfrm>
              <a:off x="0" y="0"/>
              <a:ext cx="14616115" cy="178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35279" tIns="335279" rIns="335279" bIns="335279" numCol="1" anchor="b">
              <a:spAutoFit/>
            </a:bodyPr>
            <a:lstStyle>
              <a:lvl1pPr algn="l" defTabSz="3911600">
                <a:lnSpc>
                  <a:spcPct val="250000"/>
                </a:lnSpc>
                <a:spcBef>
                  <a:spcPts val="3600"/>
                </a:spcBef>
                <a:defRPr sz="8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Treatment Stability</a:t>
              </a:r>
            </a:p>
          </p:txBody>
        </p:sp>
        <p:sp>
          <p:nvSpPr>
            <p:cNvPr id="134" name="Shape"/>
            <p:cNvSpPr/>
            <p:nvPr/>
          </p:nvSpPr>
          <p:spPr>
            <a:xfrm>
              <a:off x="0" y="1782803"/>
              <a:ext cx="1948815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chemeClr val="accent3"/>
            </a:solidFill>
            <a:ln w="25400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35" name="Shape"/>
            <p:cNvSpPr/>
            <p:nvPr/>
          </p:nvSpPr>
          <p:spPr>
            <a:xfrm>
              <a:off x="2062496" y="1782803"/>
              <a:ext cx="1948815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68DA36"/>
            </a:solidFill>
            <a:ln w="25400" cap="flat">
              <a:solidFill>
                <a:srgbClr val="68DA3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36" name="Shape"/>
            <p:cNvSpPr/>
            <p:nvPr/>
          </p:nvSpPr>
          <p:spPr>
            <a:xfrm>
              <a:off x="4124992" y="1782803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70DC35"/>
            </a:solidFill>
            <a:ln w="25400" cap="flat">
              <a:solidFill>
                <a:srgbClr val="70DC3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37" name="Shape"/>
            <p:cNvSpPr/>
            <p:nvPr/>
          </p:nvSpPr>
          <p:spPr>
            <a:xfrm>
              <a:off x="6187488" y="1782803"/>
              <a:ext cx="1948817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77DE35"/>
            </a:solidFill>
            <a:ln w="25400" cap="flat">
              <a:solidFill>
                <a:srgbClr val="77DE3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38" name="Shape"/>
            <p:cNvSpPr/>
            <p:nvPr/>
          </p:nvSpPr>
          <p:spPr>
            <a:xfrm>
              <a:off x="8249984" y="1782803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7FDF35"/>
            </a:solidFill>
            <a:ln w="25400" cap="flat">
              <a:solidFill>
                <a:srgbClr val="7FDF3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39" name="Shape"/>
            <p:cNvSpPr/>
            <p:nvPr/>
          </p:nvSpPr>
          <p:spPr>
            <a:xfrm>
              <a:off x="10312480" y="1782803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87E134"/>
            </a:solidFill>
            <a:ln w="25400" cap="flat">
              <a:solidFill>
                <a:srgbClr val="87E1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40" name="Shape"/>
            <p:cNvSpPr/>
            <p:nvPr/>
          </p:nvSpPr>
          <p:spPr>
            <a:xfrm>
              <a:off x="12374976" y="1782803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8FE334"/>
            </a:solidFill>
            <a:ln w="25400" cap="flat">
              <a:solidFill>
                <a:srgbClr val="8FE3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41" name="Cell Viability"/>
            <p:cNvSpPr txBox="1"/>
            <p:nvPr/>
          </p:nvSpPr>
          <p:spPr>
            <a:xfrm>
              <a:off x="0" y="1870074"/>
              <a:ext cx="14616115" cy="178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35279" tIns="335279" rIns="335279" bIns="335279" numCol="1" anchor="b">
              <a:spAutoFit/>
            </a:bodyPr>
            <a:lstStyle>
              <a:lvl1pPr algn="l" defTabSz="3911600">
                <a:lnSpc>
                  <a:spcPct val="250000"/>
                </a:lnSpc>
                <a:spcBef>
                  <a:spcPts val="3600"/>
                </a:spcBef>
                <a:defRPr sz="8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Cell Viability </a:t>
              </a:r>
            </a:p>
          </p:txBody>
        </p:sp>
        <p:sp>
          <p:nvSpPr>
            <p:cNvPr id="142" name="Shape"/>
            <p:cNvSpPr/>
            <p:nvPr/>
          </p:nvSpPr>
          <p:spPr>
            <a:xfrm>
              <a:off x="0" y="3652878"/>
              <a:ext cx="1948815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98E534"/>
            </a:solidFill>
            <a:ln w="25400" cap="flat">
              <a:solidFill>
                <a:srgbClr val="98E5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43" name="Shape"/>
            <p:cNvSpPr/>
            <p:nvPr/>
          </p:nvSpPr>
          <p:spPr>
            <a:xfrm>
              <a:off x="2062496" y="3652878"/>
              <a:ext cx="1948815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A0E733"/>
            </a:solidFill>
            <a:ln w="25400" cap="flat">
              <a:solidFill>
                <a:srgbClr val="A0E73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44" name="Shape"/>
            <p:cNvSpPr/>
            <p:nvPr/>
          </p:nvSpPr>
          <p:spPr>
            <a:xfrm>
              <a:off x="4124992" y="3652878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A9E833"/>
            </a:solidFill>
            <a:ln w="25400" cap="flat">
              <a:solidFill>
                <a:srgbClr val="A9E83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45" name="Shape"/>
            <p:cNvSpPr/>
            <p:nvPr/>
          </p:nvSpPr>
          <p:spPr>
            <a:xfrm>
              <a:off x="6187488" y="3652878"/>
              <a:ext cx="1948817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B2EA33"/>
            </a:solidFill>
            <a:ln w="25400" cap="flat">
              <a:solidFill>
                <a:srgbClr val="B2EA3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46" name="Shape"/>
            <p:cNvSpPr/>
            <p:nvPr/>
          </p:nvSpPr>
          <p:spPr>
            <a:xfrm>
              <a:off x="8249984" y="3652878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BBEC33"/>
            </a:solidFill>
            <a:ln w="25400" cap="flat">
              <a:solidFill>
                <a:srgbClr val="BBEC3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47" name="Shape"/>
            <p:cNvSpPr/>
            <p:nvPr/>
          </p:nvSpPr>
          <p:spPr>
            <a:xfrm>
              <a:off x="10312480" y="3652878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C4ED33"/>
            </a:solidFill>
            <a:ln w="25400" cap="flat">
              <a:solidFill>
                <a:srgbClr val="C4ED3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48" name="Shape"/>
            <p:cNvSpPr/>
            <p:nvPr/>
          </p:nvSpPr>
          <p:spPr>
            <a:xfrm>
              <a:off x="12374976" y="3652878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CDEF32"/>
            </a:solidFill>
            <a:ln w="25400" cap="flat">
              <a:solidFill>
                <a:srgbClr val="CDEF3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49" name="Sample Storage Test"/>
            <p:cNvSpPr txBox="1"/>
            <p:nvPr/>
          </p:nvSpPr>
          <p:spPr>
            <a:xfrm>
              <a:off x="0" y="3740150"/>
              <a:ext cx="14616115" cy="178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35279" tIns="335279" rIns="335279" bIns="335279" numCol="1" anchor="b">
              <a:spAutoFit/>
            </a:bodyPr>
            <a:lstStyle>
              <a:lvl1pPr algn="l" defTabSz="3911600">
                <a:lnSpc>
                  <a:spcPct val="250000"/>
                </a:lnSpc>
                <a:spcBef>
                  <a:spcPts val="3600"/>
                </a:spcBef>
                <a:defRPr sz="8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Sample Storage Test</a:t>
              </a:r>
            </a:p>
          </p:txBody>
        </p:sp>
        <p:sp>
          <p:nvSpPr>
            <p:cNvPr id="150" name="Shape"/>
            <p:cNvSpPr/>
            <p:nvPr/>
          </p:nvSpPr>
          <p:spPr>
            <a:xfrm>
              <a:off x="0" y="5522953"/>
              <a:ext cx="1948815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D7F132"/>
            </a:solidFill>
            <a:ln w="25400" cap="flat">
              <a:solidFill>
                <a:srgbClr val="D7F13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51" name="Shape"/>
            <p:cNvSpPr/>
            <p:nvPr/>
          </p:nvSpPr>
          <p:spPr>
            <a:xfrm>
              <a:off x="2062496" y="5522953"/>
              <a:ext cx="1948815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E0F232"/>
            </a:solidFill>
            <a:ln w="25400" cap="flat">
              <a:solidFill>
                <a:srgbClr val="E0F23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52" name="Shape"/>
            <p:cNvSpPr/>
            <p:nvPr/>
          </p:nvSpPr>
          <p:spPr>
            <a:xfrm>
              <a:off x="4124992" y="5522953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EAF432"/>
            </a:solidFill>
            <a:ln w="25400" cap="flat">
              <a:solidFill>
                <a:srgbClr val="EAF43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53" name="Shape"/>
            <p:cNvSpPr/>
            <p:nvPr/>
          </p:nvSpPr>
          <p:spPr>
            <a:xfrm>
              <a:off x="6187488" y="5522953"/>
              <a:ext cx="1948817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F4F532"/>
            </a:solidFill>
            <a:ln w="25400" cap="flat">
              <a:solidFill>
                <a:srgbClr val="F4F53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54" name="Shape"/>
            <p:cNvSpPr/>
            <p:nvPr/>
          </p:nvSpPr>
          <p:spPr>
            <a:xfrm>
              <a:off x="8249984" y="5522953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F7F032"/>
            </a:solidFill>
            <a:ln w="25400" cap="flat">
              <a:solidFill>
                <a:srgbClr val="F7F03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55" name="Shape"/>
            <p:cNvSpPr/>
            <p:nvPr/>
          </p:nvSpPr>
          <p:spPr>
            <a:xfrm>
              <a:off x="10312480" y="5522953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rgbClr val="F8E932"/>
            </a:solidFill>
            <a:ln w="25400" cap="flat">
              <a:solidFill>
                <a:srgbClr val="F8E932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56" name="Shape"/>
            <p:cNvSpPr/>
            <p:nvPr/>
          </p:nvSpPr>
          <p:spPr>
            <a:xfrm>
              <a:off x="12374976" y="5522953"/>
              <a:ext cx="1948816" cy="324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070" y="0"/>
                  </a:lnTo>
                  <a:lnTo>
                    <a:pt x="21600" y="0"/>
                  </a:lnTo>
                  <a:lnTo>
                    <a:pt x="16530" y="21600"/>
                  </a:ln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F434D71B-9B85-4295-9089-F6A3A9C2D5BE.png" descr="F434D71B-9B85-4295-9089-F6A3A9C2D5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092" y="-95918"/>
            <a:ext cx="24725040" cy="1390783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reatment stability"/>
          <p:cNvSpPr txBox="1"/>
          <p:nvPr/>
        </p:nvSpPr>
        <p:spPr>
          <a:xfrm>
            <a:off x="6003597" y="988205"/>
            <a:ext cx="12035774" cy="155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Treatment Stability </a:t>
            </a:r>
          </a:p>
        </p:txBody>
      </p:sp>
      <p:sp>
        <p:nvSpPr>
          <p:cNvPr id="163" name="Aim:…"/>
          <p:cNvSpPr txBox="1"/>
          <p:nvPr/>
        </p:nvSpPr>
        <p:spPr>
          <a:xfrm>
            <a:off x="3052884" y="3334732"/>
            <a:ext cx="17937200" cy="776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5000"/>
              </a:lnSpc>
              <a:defRPr sz="6600" b="1">
                <a:solidFill>
                  <a:srgbClr val="F59FC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Aim: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algn="l">
              <a:lnSpc>
                <a:spcPct val="125000"/>
              </a:lnSpc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is to study the effectiveness  and activity of treatment when shipped to the ISS .</a:t>
            </a:r>
          </a:p>
          <a:p>
            <a:pPr algn="l">
              <a:lnSpc>
                <a:spcPct val="125000"/>
              </a:lnSpc>
              <a:defRPr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l">
              <a:lnSpc>
                <a:spcPct val="125000"/>
              </a:lnSpc>
              <a:defRPr sz="6600" b="1">
                <a:solidFill>
                  <a:srgbClr val="F59FC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Objective :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algn="l">
              <a:lnSpc>
                <a:spcPct val="125000"/>
              </a:lnSpc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t>prepare treatment stock and store at 4degree for different days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F434D71B-9B85-4295-9089-F6A3A9C2D5BE.png" descr="F434D71B-9B85-4295-9089-F6A3A9C2D5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1799" y="-68513"/>
            <a:ext cx="24627598" cy="1385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rotocol"/>
          <p:cNvSpPr txBox="1"/>
          <p:nvPr/>
        </p:nvSpPr>
        <p:spPr>
          <a:xfrm>
            <a:off x="9639744" y="756998"/>
            <a:ext cx="3361018" cy="100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Protocol </a:t>
            </a:r>
          </a:p>
        </p:txBody>
      </p:sp>
      <p:grpSp>
        <p:nvGrpSpPr>
          <p:cNvPr id="185" name="Content Placeholder 4"/>
          <p:cNvGrpSpPr/>
          <p:nvPr/>
        </p:nvGrpSpPr>
        <p:grpSpPr>
          <a:xfrm>
            <a:off x="2414679" y="3132928"/>
            <a:ext cx="21953954" cy="7233447"/>
            <a:chOff x="0" y="0"/>
            <a:chExt cx="21953952" cy="7233444"/>
          </a:xfrm>
        </p:grpSpPr>
        <p:sp>
          <p:nvSpPr>
            <p:cNvPr id="169" name="Circle"/>
            <p:cNvSpPr/>
            <p:nvPr/>
          </p:nvSpPr>
          <p:spPr>
            <a:xfrm>
              <a:off x="0" y="145918"/>
              <a:ext cx="1269627" cy="1269627"/>
            </a:xfrm>
            <a:prstGeom prst="ellipse">
              <a:avLst/>
            </a:prstGeom>
            <a:solidFill>
              <a:srgbClr val="FFD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70" name="Shape"/>
            <p:cNvSpPr/>
            <p:nvPr/>
          </p:nvSpPr>
          <p:spPr>
            <a:xfrm>
              <a:off x="195000" y="1034655"/>
              <a:ext cx="879624" cy="25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824" extrusionOk="0">
                  <a:moveTo>
                    <a:pt x="21600" y="0"/>
                  </a:moveTo>
                  <a:cubicBezTo>
                    <a:pt x="18156" y="16088"/>
                    <a:pt x="10529" y="21600"/>
                    <a:pt x="4565" y="12312"/>
                  </a:cubicBezTo>
                  <a:cubicBezTo>
                    <a:pt x="2669" y="9359"/>
                    <a:pt x="1095" y="511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71" name="Prepare treatments stock: LPS, MK2I and DMSO at specific concentrations."/>
            <p:cNvSpPr txBox="1"/>
            <p:nvPr/>
          </p:nvSpPr>
          <p:spPr>
            <a:xfrm>
              <a:off x="1534130" y="2670136"/>
              <a:ext cx="3755980" cy="4563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11760" tIns="111760" rIns="111760" bIns="111760" numCol="1" anchor="t">
              <a:spAutoFit/>
            </a:bodyPr>
            <a:lstStyle>
              <a:lvl1pPr algn="l" defTabSz="1955800">
                <a:lnSpc>
                  <a:spcPct val="90000"/>
                </a:lnSpc>
                <a:spcBef>
                  <a:spcPts val="1800"/>
                </a:spcBef>
                <a:defRPr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Prepare treatments stock: LPS, MK2I and DMSO at specific concentrations.</a:t>
              </a:r>
            </a:p>
          </p:txBody>
        </p:sp>
        <p:sp>
          <p:nvSpPr>
            <p:cNvPr id="172" name="Stock preparation"/>
            <p:cNvSpPr txBox="1"/>
            <p:nvPr/>
          </p:nvSpPr>
          <p:spPr>
            <a:xfrm>
              <a:off x="1534130" y="0"/>
              <a:ext cx="3755980" cy="14155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11760" tIns="111760" rIns="111760" bIns="111760" numCol="1" anchor="b">
              <a:spAutoFit/>
            </a:bodyPr>
            <a:lstStyle>
              <a:lvl1pPr algn="l" defTabSz="1955800">
                <a:lnSpc>
                  <a:spcPct val="90000"/>
                </a:lnSpc>
                <a:spcBef>
                  <a:spcPts val="1800"/>
                </a:spcBef>
                <a:defRPr sz="440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Stock preparation</a:t>
              </a:r>
            </a:p>
          </p:txBody>
        </p:sp>
        <p:sp>
          <p:nvSpPr>
            <p:cNvPr id="173" name="Circle"/>
            <p:cNvSpPr/>
            <p:nvPr/>
          </p:nvSpPr>
          <p:spPr>
            <a:xfrm>
              <a:off x="5554614" y="145918"/>
              <a:ext cx="1269629" cy="1269627"/>
            </a:xfrm>
            <a:prstGeom prst="ellipse">
              <a:avLst/>
            </a:prstGeom>
            <a:solidFill>
              <a:srgbClr val="FFD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74" name="Shape"/>
            <p:cNvSpPr/>
            <p:nvPr/>
          </p:nvSpPr>
          <p:spPr>
            <a:xfrm>
              <a:off x="5681576" y="780730"/>
              <a:ext cx="1015702" cy="50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close/>
                </a:path>
              </a:pathLst>
            </a:custGeom>
            <a:solidFill>
              <a:srgbClr val="62FA54"/>
            </a:solidFill>
            <a:ln w="25400" cap="flat">
              <a:solidFill>
                <a:srgbClr val="62FA5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75" name="Store the treatments at 4℃ for specified days (0, 1, 4 and 7)"/>
            <p:cNvSpPr txBox="1"/>
            <p:nvPr/>
          </p:nvSpPr>
          <p:spPr>
            <a:xfrm>
              <a:off x="7112820" y="2642994"/>
              <a:ext cx="3755979" cy="3413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11760" tIns="111760" rIns="111760" bIns="111760" numCol="1" anchor="t">
              <a:spAutoFit/>
            </a:bodyPr>
            <a:lstStyle/>
            <a:p>
              <a:pPr algn="l" defTabSz="1955800">
                <a:lnSpc>
                  <a:spcPct val="90000"/>
                </a:lnSpc>
                <a:spcBef>
                  <a:spcPts val="1800"/>
                </a:spcBef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Store the treatments at </a:t>
              </a:r>
              <a:r>
                <a:rPr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rPr>
                <a:t>4℃ for specified days (0, 1, 4 and 7)</a:t>
              </a:r>
            </a:p>
          </p:txBody>
        </p:sp>
        <p:sp>
          <p:nvSpPr>
            <p:cNvPr id="176" name="Store at 4℃"/>
            <p:cNvSpPr txBox="1"/>
            <p:nvPr/>
          </p:nvSpPr>
          <p:spPr>
            <a:xfrm>
              <a:off x="7088744" y="507737"/>
              <a:ext cx="3755979" cy="907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11760" tIns="111760" rIns="111760" bIns="111760" numCol="1" anchor="b">
              <a:spAutoFit/>
            </a:bodyPr>
            <a:lstStyle>
              <a:lvl1pPr algn="l" defTabSz="1955800">
                <a:lnSpc>
                  <a:spcPct val="90000"/>
                </a:lnSpc>
                <a:spcBef>
                  <a:spcPts val="1800"/>
                </a:spcBef>
                <a:defRPr sz="440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Store at 4℃</a:t>
              </a:r>
            </a:p>
          </p:txBody>
        </p:sp>
        <p:sp>
          <p:nvSpPr>
            <p:cNvPr id="177" name="Circle"/>
            <p:cNvSpPr/>
            <p:nvPr/>
          </p:nvSpPr>
          <p:spPr>
            <a:xfrm>
              <a:off x="11109228" y="379877"/>
              <a:ext cx="1269629" cy="1269629"/>
            </a:xfrm>
            <a:prstGeom prst="ellipse">
              <a:avLst/>
            </a:prstGeom>
            <a:solidFill>
              <a:srgbClr val="FFD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78" name="Shape"/>
            <p:cNvSpPr/>
            <p:nvPr/>
          </p:nvSpPr>
          <p:spPr>
            <a:xfrm>
              <a:off x="11236190" y="760766"/>
              <a:ext cx="1015797" cy="76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6" h="19732" extrusionOk="0">
                  <a:moveTo>
                    <a:pt x="18431" y="0"/>
                  </a:moveTo>
                  <a:cubicBezTo>
                    <a:pt x="21159" y="6291"/>
                    <a:pt x="19540" y="14336"/>
                    <a:pt x="14816" y="17968"/>
                  </a:cubicBezTo>
                  <a:cubicBezTo>
                    <a:pt x="10092" y="21600"/>
                    <a:pt x="4051" y="19444"/>
                    <a:pt x="1323" y="13153"/>
                  </a:cubicBezTo>
                  <a:cubicBezTo>
                    <a:pt x="-441" y="9084"/>
                    <a:pt x="-441" y="4070"/>
                    <a:pt x="1323" y="0"/>
                  </a:cubicBezTo>
                  <a:close/>
                </a:path>
              </a:pathLst>
            </a:custGeom>
            <a:solidFill>
              <a:srgbClr val="5987F4"/>
            </a:solidFill>
            <a:ln w="25400" cap="flat">
              <a:solidFill>
                <a:srgbClr val="5987F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79" name="Collect all the treatments from 4℃ and treat the cells after seeding in 12-well plate."/>
            <p:cNvSpPr txBox="1"/>
            <p:nvPr/>
          </p:nvSpPr>
          <p:spPr>
            <a:xfrm>
              <a:off x="12643360" y="2740547"/>
              <a:ext cx="3755977" cy="4043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11760" tIns="111760" rIns="111760" bIns="111760" numCol="1" anchor="t">
              <a:spAutoFit/>
            </a:bodyPr>
            <a:lstStyle/>
            <a:p>
              <a:pPr algn="l" defTabSz="1955800">
                <a:lnSpc>
                  <a:spcPct val="90000"/>
                </a:lnSpc>
                <a:spcBef>
                  <a:spcPts val="1800"/>
                </a:spcBef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Collect all the treatments from </a:t>
              </a:r>
              <a:r>
                <a:rPr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</a:rPr>
                <a:t>4℃ and treat the cells after seeding in 12-well plate.</a:t>
              </a:r>
            </a:p>
          </p:txBody>
        </p:sp>
        <p:sp>
          <p:nvSpPr>
            <p:cNvPr id="180" name="Add treatment to the cells"/>
            <p:cNvSpPr txBox="1"/>
            <p:nvPr/>
          </p:nvSpPr>
          <p:spPr>
            <a:xfrm>
              <a:off x="12806933" y="701881"/>
              <a:ext cx="3755977" cy="141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11760" tIns="111760" rIns="111760" bIns="111760" numCol="1" anchor="b">
              <a:spAutoFit/>
            </a:bodyPr>
            <a:lstStyle>
              <a:lvl1pPr algn="l" defTabSz="1955800">
                <a:lnSpc>
                  <a:spcPct val="90000"/>
                </a:lnSpc>
                <a:spcBef>
                  <a:spcPts val="1800"/>
                </a:spcBef>
                <a:defRPr sz="440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Add treatment to the cells</a:t>
              </a:r>
            </a:p>
          </p:txBody>
        </p:sp>
        <p:sp>
          <p:nvSpPr>
            <p:cNvPr id="181" name="Circle"/>
            <p:cNvSpPr/>
            <p:nvPr/>
          </p:nvSpPr>
          <p:spPr>
            <a:xfrm>
              <a:off x="16663841" y="145918"/>
              <a:ext cx="1269629" cy="1269627"/>
            </a:xfrm>
            <a:prstGeom prst="ellipse">
              <a:avLst/>
            </a:prstGeom>
            <a:solidFill>
              <a:srgbClr val="FFD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82" name="Circle"/>
            <p:cNvSpPr/>
            <p:nvPr/>
          </p:nvSpPr>
          <p:spPr>
            <a:xfrm>
              <a:off x="16790804" y="272880"/>
              <a:ext cx="1015703" cy="1015703"/>
            </a:xfrm>
            <a:prstGeom prst="ellipse">
              <a:avLst/>
            </a:prstGeom>
            <a:solidFill>
              <a:schemeClr val="accent6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183" name="Check the TNF-a expression level in the cells using qPCR."/>
            <p:cNvSpPr txBox="1"/>
            <p:nvPr/>
          </p:nvSpPr>
          <p:spPr>
            <a:xfrm>
              <a:off x="18143399" y="2697546"/>
              <a:ext cx="3755979" cy="33042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11760" tIns="111760" rIns="111760" bIns="111760" numCol="1" anchor="t">
              <a:spAutoFit/>
            </a:bodyPr>
            <a:lstStyle>
              <a:lvl1pPr algn="l" defTabSz="1955800">
                <a:lnSpc>
                  <a:spcPct val="90000"/>
                </a:lnSpc>
                <a:spcBef>
                  <a:spcPts val="1800"/>
                </a:spcBef>
                <a:defRPr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Check the TNF-a expression level in the cells using qPCR.</a:t>
              </a:r>
            </a:p>
          </p:txBody>
        </p:sp>
        <p:sp>
          <p:nvSpPr>
            <p:cNvPr id="184" name="Extract RNA and Run qPCR"/>
            <p:cNvSpPr txBox="1"/>
            <p:nvPr/>
          </p:nvSpPr>
          <p:spPr>
            <a:xfrm>
              <a:off x="18197974" y="0"/>
              <a:ext cx="3755979" cy="14155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11760" tIns="111760" rIns="111760" bIns="111760" numCol="1" anchor="b">
              <a:spAutoFit/>
            </a:bodyPr>
            <a:lstStyle>
              <a:lvl1pPr algn="l" defTabSz="1955800">
                <a:lnSpc>
                  <a:spcPct val="90000"/>
                </a:lnSpc>
                <a:spcBef>
                  <a:spcPts val="1800"/>
                </a:spcBef>
                <a:defRPr sz="440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Extract RNA and Run qPCR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F434D71B-9B85-4295-9089-F6A3A9C2D5BE.png" descr="F434D71B-9B85-4295-9089-F6A3A9C2D5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1799" y="-68513"/>
            <a:ext cx="24627598" cy="1385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Protocol"/>
          <p:cNvSpPr txBox="1"/>
          <p:nvPr/>
        </p:nvSpPr>
        <p:spPr>
          <a:xfrm>
            <a:off x="8337089" y="756999"/>
            <a:ext cx="5966334" cy="100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Cell viability test</a:t>
            </a:r>
          </a:p>
        </p:txBody>
      </p:sp>
      <p:sp>
        <p:nvSpPr>
          <p:cNvPr id="191" name="Aim : to know how many days cells may live in space after the beginning of the mission."/>
          <p:cNvSpPr txBox="1"/>
          <p:nvPr/>
        </p:nvSpPr>
        <p:spPr>
          <a:xfrm>
            <a:off x="1223172" y="3791658"/>
            <a:ext cx="21057236" cy="729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Aim : to know how many days cells may live in space after the beginning of the mission.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F434D71B-9B85-4295-9089-F6A3A9C2D5BE.png" descr="F434D71B-9B85-4295-9089-F6A3A9C2D5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1348" y="-51385"/>
            <a:ext cx="24566696" cy="1381876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esults and conclusion"/>
          <p:cNvSpPr txBox="1"/>
          <p:nvPr/>
        </p:nvSpPr>
        <p:spPr>
          <a:xfrm>
            <a:off x="9741960" y="757852"/>
            <a:ext cx="2941663" cy="860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Protocol </a:t>
            </a:r>
          </a:p>
        </p:txBody>
      </p:sp>
      <p:sp>
        <p:nvSpPr>
          <p:cNvPr id="197" name="Cell culture, freezing media preparation"/>
          <p:cNvSpPr/>
          <p:nvPr/>
        </p:nvSpPr>
        <p:spPr>
          <a:xfrm>
            <a:off x="552505" y="2207478"/>
            <a:ext cx="4651246" cy="480758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t>Cell culture, freezing media preparation </a:t>
            </a:r>
          </a:p>
        </p:txBody>
      </p:sp>
      <p:sp>
        <p:nvSpPr>
          <p:cNvPr id="198" name="Cell freezing -80C"/>
          <p:cNvSpPr/>
          <p:nvPr/>
        </p:nvSpPr>
        <p:spPr>
          <a:xfrm>
            <a:off x="6229266" y="2633502"/>
            <a:ext cx="4828490" cy="419138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900">
                <a:solidFill>
                  <a:srgbClr val="000000"/>
                </a:solidFill>
              </a:defRPr>
            </a:lvl1pPr>
          </a:lstStyle>
          <a:p>
            <a:r>
              <a:t>Cell freezing -80C</a:t>
            </a:r>
          </a:p>
        </p:txBody>
      </p:sp>
      <p:sp>
        <p:nvSpPr>
          <p:cNvPr id="199" name="Remove cells from -80C and store at liquid nitrogen (LN2) overnight"/>
          <p:cNvSpPr/>
          <p:nvPr/>
        </p:nvSpPr>
        <p:spPr>
          <a:xfrm>
            <a:off x="12083271" y="2936142"/>
            <a:ext cx="4626526" cy="403944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t>Remove cells from -80C and store at liquid nitrogen (LN2) overnight </a:t>
            </a:r>
          </a:p>
        </p:txBody>
      </p:sp>
      <p:sp>
        <p:nvSpPr>
          <p:cNvPr id="200" name="Remove cell vial day1 from LN2 back to -80C°"/>
          <p:cNvSpPr/>
          <p:nvPr/>
        </p:nvSpPr>
        <p:spPr>
          <a:xfrm>
            <a:off x="1159900" y="7484204"/>
            <a:ext cx="4853078" cy="39293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t>Remove cell vial day1 from LN2 back to -80C°</a:t>
            </a:r>
          </a:p>
        </p:txBody>
      </p:sp>
      <p:sp>
        <p:nvSpPr>
          <p:cNvPr id="201" name="Remove cell vial day5 from LN2 back to -80C"/>
          <p:cNvSpPr/>
          <p:nvPr/>
        </p:nvSpPr>
        <p:spPr>
          <a:xfrm>
            <a:off x="6734814" y="7852713"/>
            <a:ext cx="4696740" cy="41383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000000"/>
                </a:solidFill>
              </a:defRPr>
            </a:lvl1pPr>
          </a:lstStyle>
          <a:p>
            <a:r>
              <a:t>Remove cell vial day5 from LN2 back to -80C</a:t>
            </a:r>
          </a:p>
        </p:txBody>
      </p:sp>
      <p:sp>
        <p:nvSpPr>
          <p:cNvPr id="202" name="Remove cell vial day8 from LN2 back to -80C°"/>
          <p:cNvSpPr/>
          <p:nvPr/>
        </p:nvSpPr>
        <p:spPr>
          <a:xfrm>
            <a:off x="12781217" y="8306052"/>
            <a:ext cx="4406400" cy="38972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Remove cell vial day8 from LN2 back to -80C° </a:t>
            </a:r>
          </a:p>
        </p:txBody>
      </p:sp>
      <p:sp>
        <p:nvSpPr>
          <p:cNvPr id="203" name="Measure viability"/>
          <p:cNvSpPr/>
          <p:nvPr/>
        </p:nvSpPr>
        <p:spPr>
          <a:xfrm>
            <a:off x="18121093" y="4704639"/>
            <a:ext cx="4964747" cy="523275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Measure viability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F434D71B-9B85-4295-9089-F6A3A9C2D5BE.png" descr="F434D71B-9B85-4295-9089-F6A3A9C2D5B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348" y="-51385"/>
            <a:ext cx="24566696" cy="1381876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Box 1"/>
          <p:cNvSpPr txBox="1"/>
          <p:nvPr/>
        </p:nvSpPr>
        <p:spPr>
          <a:xfrm>
            <a:off x="1625346" y="4890304"/>
            <a:ext cx="20528281" cy="1765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857250" indent="-857250" algn="l">
              <a:buSzPct val="100000"/>
              <a:buFont typeface="Arial"/>
              <a:buChar char="•"/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Aim : to test the period the experiment can last in space and to determine the best temperature for storing.</a:t>
            </a:r>
          </a:p>
        </p:txBody>
      </p:sp>
      <p:sp>
        <p:nvSpPr>
          <p:cNvPr id="209" name="Results and conclusion"/>
          <p:cNvSpPr txBox="1"/>
          <p:nvPr/>
        </p:nvSpPr>
        <p:spPr>
          <a:xfrm>
            <a:off x="7727757" y="757852"/>
            <a:ext cx="6970069" cy="860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Samples storage test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9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9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9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9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548</Words>
  <PresentationFormat>مخصص</PresentationFormat>
  <Paragraphs>65</Paragraphs>
  <Slides>14</Slides>
  <Notes>8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White</vt:lpstr>
      <vt:lpstr> How to make BIOMEDICAL RESEARCH IN SPACE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How to make BIOMEDICAL RESEARCH IN SPACE</dc:title>
  <cp:lastModifiedBy>‏‏مستخدم Windows</cp:lastModifiedBy>
  <cp:revision>2</cp:revision>
  <dcterms:modified xsi:type="dcterms:W3CDTF">2023-10-15T07:13:15Z</dcterms:modified>
</cp:coreProperties>
</file>